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27"/>
  </p:notesMasterIdLst>
  <p:sldIdLst>
    <p:sldId id="257" r:id="rId5"/>
    <p:sldId id="258" r:id="rId6"/>
    <p:sldId id="259" r:id="rId7"/>
    <p:sldId id="279" r:id="rId8"/>
    <p:sldId id="260" r:id="rId9"/>
    <p:sldId id="262" r:id="rId10"/>
    <p:sldId id="263" r:id="rId11"/>
    <p:sldId id="266" r:id="rId12"/>
    <p:sldId id="267" r:id="rId13"/>
    <p:sldId id="270" r:id="rId14"/>
    <p:sldId id="271" r:id="rId15"/>
    <p:sldId id="283" r:id="rId16"/>
    <p:sldId id="284" r:id="rId17"/>
    <p:sldId id="285" r:id="rId18"/>
    <p:sldId id="269" r:id="rId19"/>
    <p:sldId id="282" r:id="rId20"/>
    <p:sldId id="281" r:id="rId21"/>
    <p:sldId id="287" r:id="rId22"/>
    <p:sldId id="288" r:id="rId23"/>
    <p:sldId id="274" r:id="rId24"/>
    <p:sldId id="275" r:id="rId25"/>
    <p:sldId id="28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59"/>
            <p14:sldId id="279"/>
            <p14:sldId id="260"/>
          </p14:sldIdLst>
        </p14:section>
        <p14:section name="Group Member 1" id="{0860697E-8C4A-43F9-A7C0-C435911657B2}">
          <p14:sldIdLst>
            <p14:sldId id="262"/>
            <p14:sldId id="263"/>
          </p14:sldIdLst>
        </p14:section>
        <p14:section name="Group Member 2" id="{ED02CA79-8112-418E-8BC2-0FD9B68AECB3}">
          <p14:sldIdLst>
            <p14:sldId id="266"/>
            <p14:sldId id="267"/>
          </p14:sldIdLst>
        </p14:section>
        <p14:section name="Group Member 3" id="{0DAD77B1-60C5-4EB2-933E-C56E97A5B2A7}">
          <p14:sldIdLst>
            <p14:sldId id="270"/>
            <p14:sldId id="271"/>
            <p14:sldId id="283"/>
            <p14:sldId id="284"/>
            <p14:sldId id="285"/>
            <p14:sldId id="269"/>
            <p14:sldId id="282"/>
            <p14:sldId id="281"/>
            <p14:sldId id="287"/>
            <p14:sldId id="288"/>
          </p14:sldIdLst>
        </p14:section>
        <p14:section name="General Closing" id="{4AB6C702-EE4D-4283-ACB0-770710E41AE6}">
          <p14:sldIdLst>
            <p14:sldId id="274"/>
            <p14:sldId id="27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9EEF8-EF2E-8FF7-A720-BA990D1DF156}" v="120" dt="2021-12-03T16:30:55.838"/>
    <p1510:client id="{2C65D197-D2AA-DADE-EE64-3FFD2521135B}" v="39" dt="2021-12-03T02:51:19.570"/>
    <p1510:client id="{38D660E7-5596-AD7B-C911-3C575B5E3493}" v="276" dt="2021-12-06T17:48:29.643"/>
    <p1510:client id="{44CC280B-BF41-AB32-AD6A-52AC3361B2D2}" v="925" dt="2021-12-03T03:12:43.263"/>
    <p1510:client id="{4537E0D5-4B0B-B0BE-13D9-D38B5C269F70}" v="58" dt="2021-12-02T21:57:44.025"/>
    <p1510:client id="{AD90A9FE-2CCB-BEF1-A021-AD8E8C6E80EE}" v="70" dt="2021-12-03T16:18:38.487"/>
    <p1510:client id="{C3D30FE3-E9B2-C9CF-E22B-64F6FDEEB721}" v="17" dt="2021-12-03T06:05:05.808"/>
    <p1510:client id="{EE01425B-43E5-AE32-B565-81039FB5674E}" v="608" dt="2021-12-03T05:52:18.206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/>
            </a:br>
            <a:r>
              <a:rPr lang="en-US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/>
          </a:p>
          <a:p>
            <a:r>
              <a:rPr lang="en-US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0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1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21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1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6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90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3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9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C94E6A3F-1F04-4AB0-B116-68B8ED376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3BDD68F-D7EB-470A-A570-4589C9103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3" y="5101298"/>
            <a:ext cx="3957665" cy="1116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/>
              <a:t> Unsupervised Machine Learning ,DS5230</a:t>
            </a:r>
          </a:p>
          <a:p>
            <a:r>
              <a:rPr lang="en-US" sz="1500">
                <a:ea typeface="+mn-lt"/>
                <a:cs typeface="+mn-lt"/>
              </a:rPr>
              <a:t>David Brady</a:t>
            </a:r>
            <a:endParaRPr lang="en-US"/>
          </a:p>
          <a:p>
            <a:r>
              <a:rPr lang="en-US" sz="1400" err="1">
                <a:ea typeface="+mn-lt"/>
                <a:cs typeface="+mn-lt"/>
              </a:rPr>
              <a:t>Zhewen</a:t>
            </a:r>
            <a:r>
              <a:rPr lang="en-US" sz="1400">
                <a:ea typeface="+mn-lt"/>
                <a:cs typeface="+mn-lt"/>
              </a:rPr>
              <a:t> Zhang,</a:t>
            </a:r>
            <a:r>
              <a:rPr lang="en-US" sz="1400"/>
              <a:t> Hongyang Wang, </a:t>
            </a:r>
            <a:r>
              <a:rPr lang="en-US" sz="1400" err="1"/>
              <a:t>Zhengyan</a:t>
            </a:r>
            <a:r>
              <a:rPr lang="en-US" sz="1400"/>
              <a:t> Shi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CC887AF-5F97-480F-8738-A76A9115D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506BB2-19F5-46DD-B127-E9F50D976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957666" cy="266113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dirty="0">
                <a:ea typeface="+mj-lt"/>
                <a:cs typeface="+mj-lt"/>
              </a:rPr>
              <a:t>Unsupervised Word-level Association and Text Clustering</a:t>
            </a:r>
            <a:endParaRPr lang="en-US" sz="4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2EFC691-D819-4249-8F96-00287A7B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A8703213-787F-4D35-A691-AD92CBE9C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941" y="708993"/>
            <a:ext cx="3056465" cy="307476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FEA80415-AB31-4C9D-8453-5CF1FE572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EB117D21-49EC-4F66-B77F-8AEF7C136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295" y="649711"/>
            <a:ext cx="2163173" cy="2169689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F24B187-6ADC-4EA5-AF38-10C6F8226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75751"/>
            <a:ext cx="3378077" cy="22028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6174F216-53FA-45F0-9A3C-370282F30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575" y="4343401"/>
            <a:ext cx="1868924" cy="187452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3364226-73F9-43BF-8D50-85C357C8C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F91799C-AFEA-4911-AD33-31740A1C3B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5072" y="3499063"/>
            <a:ext cx="2451617" cy="2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modeling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LSI – Latent Semantic Indexing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9260" y="2418741"/>
            <a:ext cx="10979763" cy="1743609"/>
          </a:xfrm>
        </p:spPr>
        <p:txBody>
          <a:bodyPr>
            <a:normAutofit fontScale="92500"/>
          </a:bodyPr>
          <a:lstStyle/>
          <a:p>
            <a:r>
              <a:rPr lang="en-US" b="0">
                <a:solidFill>
                  <a:schemeClr val="bg1"/>
                </a:solidFill>
                <a:ea typeface="+mn-lt"/>
                <a:cs typeface="+mn-lt"/>
              </a:rPr>
              <a:t>Also known as LSA(latent semantic analysis), is a mathematical implementation which helps classify and retrieve information on key phrases and concepts by using SVD. Through singular value decomposition, a matrix containing word counts per document is constructed in order to reduce dimension while preserving the similarity structure among columns. In this project we set the number of n equals to 5. </a:t>
            </a:r>
            <a:r>
              <a:rPr lang="en-US" b="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  <a:p>
            <a:endParaRPr lang="en-US" b="0"/>
          </a:p>
        </p:txBody>
      </p:sp>
      <p:pic>
        <p:nvPicPr>
          <p:cNvPr id="3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33FBA82-720F-4056-9F82-11F3B452D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03" b="47630"/>
          <a:stretch/>
        </p:blipFill>
        <p:spPr>
          <a:xfrm>
            <a:off x="801046" y="3931916"/>
            <a:ext cx="9494144" cy="21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LSI – Latent Semantic Indexing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27739" y="2116460"/>
            <a:ext cx="10979763" cy="1743609"/>
          </a:xfrm>
        </p:spPr>
        <p:txBody>
          <a:bodyPr>
            <a:normAutofit/>
          </a:bodyPr>
          <a:lstStyle/>
          <a:p>
            <a:r>
              <a:rPr lang="en-US" b="0" dirty="0">
                <a:ea typeface="+mn-lt"/>
                <a:cs typeface="+mn-lt"/>
              </a:rPr>
              <a:t>Here are the key words for each topic for us to compare in the end</a:t>
            </a:r>
          </a:p>
          <a:p>
            <a:endParaRPr lang="en-US" b="0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E4FD2C2-038A-4B90-9FAE-08864861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" y="4277712"/>
            <a:ext cx="12097924" cy="12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8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LDA – Latent Dirichlet Allocation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24E4D-F3F2-416C-84C4-57023CE9A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1" y="2299088"/>
            <a:ext cx="10999012" cy="3599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>
                <a:ea typeface="+mn-lt"/>
                <a:cs typeface="+mn-lt"/>
              </a:rPr>
              <a:t>Latent Dirichlet allocation (LDA) is a  generative statistical model that allows observations to be explained by unobserved groups. </a:t>
            </a:r>
            <a:endParaRPr lang="en-US"/>
          </a:p>
          <a:p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Hypothesis 1:</a:t>
            </a:r>
            <a:r>
              <a:rPr lang="en-US">
                <a:ea typeface="+mn-lt"/>
                <a:cs typeface="+mn-lt"/>
              </a:rPr>
              <a:t> Each document is a mixture of a small number of topics </a:t>
            </a:r>
          </a:p>
          <a:p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Hypothesis 2: </a:t>
            </a:r>
            <a:r>
              <a:rPr lang="en-US">
                <a:ea typeface="+mn-lt"/>
                <a:cs typeface="+mn-lt"/>
              </a:rPr>
              <a:t>Each word's presence is attributable to one of the document's topics 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4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726" y="702847"/>
            <a:ext cx="9613859" cy="1080940"/>
          </a:xfrm>
        </p:spPr>
        <p:txBody>
          <a:bodyPr/>
          <a:lstStyle/>
          <a:p>
            <a:r>
              <a:rPr lang="en-US"/>
              <a:t>LDA – Latent Dirichlet Allocation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E24E4D-F3F2-416C-84C4-57023CE9AB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1238" y="1973362"/>
                <a:ext cx="11729523" cy="3901593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+mn-lt"/>
                    <a:cs typeface="+mn-lt"/>
                  </a:rPr>
                  <a:t>We conclude the process like : </a:t>
                </a:r>
                <a:endParaRPr lang="en-US" dirty="0" err="1">
                  <a:ea typeface="+mn-lt"/>
                  <a:cs typeface="+mn-lt"/>
                </a:endParaRPr>
              </a:p>
              <a:p>
                <a:pPr>
                  <a:buNone/>
                </a:pPr>
                <a:r>
                  <a:rPr lang="en" dirty="0">
                    <a:ea typeface="+mn-lt"/>
                    <a:cs typeface="+mn-lt"/>
                  </a:rPr>
                  <a:t>1. Select a 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dirty="0">
                    <a:ea typeface="+mn-lt"/>
                    <a:cs typeface="+mn-lt"/>
                  </a:rPr>
                  <a:t> according to the prior probability </a:t>
                </a:r>
                <a:r>
                  <a:rPr lang="en-US" altLang="zh-CN" dirty="0">
                    <a:ea typeface="+mn-lt"/>
                    <a:cs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None/>
                </a:pPr>
                <a:r>
                  <a:rPr lang="en" dirty="0">
                    <a:ea typeface="+mn-lt"/>
                    <a:cs typeface="+mn-lt"/>
                  </a:rPr>
                  <a:t>2. Sampling from the Dirichlet distribution </a:t>
                </a:r>
                <a14:m>
                  <m:oMath xmlns:m="http://schemas.openxmlformats.org/officeDocument/2006/math">
                    <m:r>
                      <a:rPr lang="e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</m:t>
                    </m:r>
                  </m:oMath>
                </a14:m>
                <a:r>
                  <a:rPr lang="en" dirty="0">
                    <a:ea typeface="+mn-lt"/>
                    <a:cs typeface="+mn-lt"/>
                  </a:rPr>
                  <a:t>to generate the topic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</m:t>
                    </m:r>
                  </m:oMath>
                </a14:m>
                <a:r>
                  <a:rPr lang="en" dirty="0">
                    <a:ea typeface="+mn-lt"/>
                    <a:cs typeface="+mn-lt"/>
                  </a:rPr>
                  <a:t>of the 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dirty="0">
                    <a:ea typeface="+mn-lt"/>
                    <a:cs typeface="+mn-lt"/>
                  </a:rPr>
                  <a:t>, the topic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dirty="0">
                    <a:ea typeface="+mn-lt"/>
                    <a:cs typeface="+mn-lt"/>
                  </a:rPr>
                  <a:t> is generated by the Dirichlet distribution with the hyperparameter </a:t>
                </a:r>
                <a14:m>
                  <m:oMath xmlns:m="http://schemas.openxmlformats.org/officeDocument/2006/math">
                    <m:r>
                      <a:rPr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𝛼</m:t>
                    </m:r>
                  </m:oMath>
                </a14:m>
                <a:endParaRPr lang="en-US" dirty="0"/>
              </a:p>
              <a:p>
                <a:pPr>
                  <a:buNone/>
                </a:pPr>
                <a:r>
                  <a:rPr lang="en" dirty="0">
                    <a:ea typeface="+mn-lt"/>
                    <a:cs typeface="+mn-lt"/>
                  </a:rPr>
                  <a:t>3. Sampling from the topic’s polynomial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dirty="0">
                    <a:ea typeface="+mn-lt"/>
                    <a:cs typeface="+mn-lt"/>
                  </a:rPr>
                  <a:t> to generate the 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dirty="0">
                    <a:ea typeface="+mn-lt"/>
                    <a:cs typeface="+mn-lt"/>
                  </a:rPr>
                  <a:t>’s the j-</a:t>
                </a:r>
                <a:r>
                  <a:rPr lang="en" dirty="0" err="1">
                    <a:ea typeface="+mn-lt"/>
                    <a:cs typeface="+mn-lt"/>
                  </a:rPr>
                  <a:t>th</a:t>
                </a:r>
                <a:r>
                  <a:rPr lang="en" dirty="0">
                    <a:ea typeface="+mn-lt"/>
                    <a:cs typeface="+mn-lt"/>
                  </a:rPr>
                  <a:t> word’s topic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None/>
                </a:pPr>
                <a:r>
                  <a:rPr lang="en" dirty="0">
                    <a:ea typeface="+mn-lt"/>
                    <a:cs typeface="+mn-lt"/>
                  </a:rPr>
                  <a:t>4. Sampling from the Dirichlet distribution </a:t>
                </a:r>
                <a14:m>
                  <m:oMath xmlns:m="http://schemas.openxmlformats.org/officeDocument/2006/math">
                    <m:r>
                      <a:rPr lang="e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𝛽</m:t>
                    </m:r>
                  </m:oMath>
                </a14:m>
                <a:r>
                  <a:rPr lang="en" dirty="0">
                    <a:ea typeface="+mn-lt"/>
                    <a:cs typeface="+mn-lt"/>
                  </a:rPr>
                  <a:t> to generate the word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" dirty="0">
                    <a:ea typeface="+mn-lt"/>
                    <a:cs typeface="+mn-lt"/>
                  </a:rPr>
                  <a:t> corresponding to the topic</a:t>
                </a:r>
                <a:r>
                  <a:rPr lang="en" altLang="zh-CN" dirty="0">
                    <a:ea typeface="+mn-lt"/>
                    <a:cs typeface="+mn-lt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" dirty="0">
                    <a:ea typeface="+mn-lt"/>
                    <a:cs typeface="+mn-lt"/>
                  </a:rPr>
                  <a:t>, the word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 </m:t>
                    </m:r>
                  </m:oMath>
                </a14:m>
                <a:r>
                  <a:rPr lang="en" dirty="0">
                    <a:ea typeface="+mn-lt"/>
                    <a:cs typeface="+mn-lt"/>
                  </a:rPr>
                  <a:t>is generated by the Dirichlet distribution with the parameter </a:t>
                </a:r>
                <a14:m>
                  <m:oMath xmlns:m="http://schemas.openxmlformats.org/officeDocument/2006/math">
                    <m:r>
                      <a:rPr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𝛽</m:t>
                    </m:r>
                  </m:oMath>
                </a14:m>
                <a:endParaRPr lang="en-US" dirty="0"/>
              </a:p>
              <a:p>
                <a:pPr>
                  <a:buNone/>
                </a:pPr>
                <a:r>
                  <a:rPr lang="en" dirty="0">
                    <a:ea typeface="+mn-lt"/>
                    <a:cs typeface="+mn-lt"/>
                  </a:rPr>
                  <a:t>5. Sampling from the polynomial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</m:ctrlPr>
                      </m:sSubPr>
                      <m:e>
                        <m:r>
                          <a:rPr lang="e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lt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" dirty="0">
                    <a:ea typeface="+mn-lt"/>
                    <a:cs typeface="+mn-lt"/>
                  </a:rPr>
                  <a:t> of words and finally generating words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lt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ea typeface="+mn-lt"/>
                    <a:cs typeface="+mn-lt"/>
                  </a:rPr>
                  <a:t>  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E24E4D-F3F2-416C-84C4-57023CE9A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238" y="1973362"/>
                <a:ext cx="11729523" cy="3901593"/>
              </a:xfrm>
              <a:blipFill>
                <a:blip r:embed="rId3"/>
                <a:stretch>
                  <a:fillRect l="-866" t="-2273" r="-866" b="-29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3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LDA – Latent Dirichlet Allocation 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7042516" y="2510538"/>
            <a:ext cx="4608754" cy="3599317"/>
          </a:xfrm>
        </p:spPr>
        <p:txBody>
          <a:bodyPr/>
          <a:lstStyle/>
          <a:p>
            <a:r>
              <a:rPr lang="en-US"/>
              <a:t>Top words in topic1: </a:t>
            </a:r>
            <a:r>
              <a:rPr lang="en-US" err="1"/>
              <a:t>australia</a:t>
            </a:r>
            <a:r>
              <a:rPr lang="en-US"/>
              <a:t>, force, new, year</a:t>
            </a:r>
          </a:p>
          <a:p>
            <a:r>
              <a:rPr lang="en-US">
                <a:ea typeface="+mn-lt"/>
                <a:cs typeface="+mn-lt"/>
              </a:rPr>
              <a:t>Top words in topic2: </a:t>
            </a:r>
            <a:r>
              <a:rPr lang="en-US" err="1">
                <a:ea typeface="+mn-lt"/>
                <a:cs typeface="+mn-lt"/>
              </a:rPr>
              <a:t>israeli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palestinian</a:t>
            </a:r>
            <a:r>
              <a:rPr lang="en-US">
                <a:ea typeface="+mn-lt"/>
                <a:cs typeface="+mn-lt"/>
              </a:rPr>
              <a:t>, official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Top words in topic3: arrest, government, tell</a:t>
            </a:r>
          </a:p>
          <a:p>
            <a:r>
              <a:rPr lang="en-US">
                <a:ea typeface="+mn-lt"/>
                <a:cs typeface="+mn-lt"/>
              </a:rPr>
              <a:t>Top words in topic4: force, new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Top words in topic5: area, Sydney</a:t>
            </a:r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9B5C7880-AED4-45D6-8DB4-A421DF50E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685" y="2245572"/>
            <a:ext cx="6292484" cy="4093935"/>
          </a:xfrm>
        </p:spPr>
      </p:pic>
    </p:spTree>
    <p:extLst>
      <p:ext uri="{BB962C8B-B14F-4D97-AF65-F5344CB8AC3E}">
        <p14:creationId xmlns:p14="http://schemas.microsoft.com/office/powerpoint/2010/main" val="380431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LDA – Latent Dirichlet Allocation </a:t>
            </a:r>
          </a:p>
        </p:txBody>
      </p:sp>
      <p:pic>
        <p:nvPicPr>
          <p:cNvPr id="6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969B3DF2-E07D-44D9-AFBD-100CED66E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2230" y="2093070"/>
            <a:ext cx="3429798" cy="1986534"/>
          </a:xfrm>
        </p:spPr>
      </p:pic>
      <p:pic>
        <p:nvPicPr>
          <p:cNvPr id="7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F115EAE3-22C0-48C9-B72C-3A1956E7E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90" y="4575931"/>
            <a:ext cx="3231662" cy="1721292"/>
          </a:xfrm>
          <a:prstGeom prst="rect">
            <a:avLst/>
          </a:prstGeom>
        </p:spPr>
      </p:pic>
      <p:pic>
        <p:nvPicPr>
          <p:cNvPr id="9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CB8C16F8-ACDA-47F9-A39B-9C66F47C4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246" y="2091617"/>
            <a:ext cx="3436815" cy="1990924"/>
          </a:xfrm>
          <a:prstGeom prst="rect">
            <a:avLst/>
          </a:prstGeom>
        </p:spPr>
      </p:pic>
      <p:pic>
        <p:nvPicPr>
          <p:cNvPr id="10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7602C4D6-216E-4B1D-A778-A74C4FA82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92" y="2092203"/>
            <a:ext cx="3231660" cy="1989746"/>
          </a:xfrm>
          <a:prstGeom prst="rect">
            <a:avLst/>
          </a:prstGeom>
        </p:spPr>
      </p:pic>
      <p:pic>
        <p:nvPicPr>
          <p:cNvPr id="11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669108C7-899A-414F-9AA2-BD46CA184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1706" y="4571952"/>
            <a:ext cx="3436815" cy="17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6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LDA – Latent Dirichlet Allocation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09F90-1674-4C96-8773-DEE342EAA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342" y="2198327"/>
            <a:ext cx="5608336" cy="4380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Here are the visualization examples of word cloud of topic from 1-4. </a:t>
            </a:r>
          </a:p>
          <a:p>
            <a:pPr marL="0" indent="0">
              <a:buNone/>
            </a:pPr>
            <a:r>
              <a:rPr lang="en-US"/>
              <a:t>It's more intuitive to see that many words appear frequently in more than 1 topics like 'Australia' and 'day'. But the unique features are like 'militant', 'force', 'official' are relatively representative of each topic.</a:t>
            </a:r>
          </a:p>
          <a:p>
            <a:pPr marL="0" indent="0">
              <a:buNone/>
            </a:pPr>
            <a:r>
              <a:rPr lang="en-US"/>
              <a:t>However, the unnecessary words account for too much.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E48430-4C83-492E-AFE6-D073483D1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D23FC034-5276-4D59-94FF-47006AAA8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" y="1961480"/>
            <a:ext cx="6402059" cy="48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HDP – Hierarchical Dirichlet Process</a:t>
            </a:r>
            <a:endParaRPr lang="en-US" err="1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AB4E2D69-7308-4880-95AF-DE10189E8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" y="1974016"/>
            <a:ext cx="8938592" cy="4876573"/>
          </a:xfr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171CA99-EF08-4DF2-9B04-2944BA00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904" y="2469912"/>
            <a:ext cx="3020290" cy="276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7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HDP – Hierarchical Dirichlet Process</a:t>
            </a:r>
            <a:endParaRPr lang="en-US" err="1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B30FCC18-0CB9-4BA0-AF8C-20735B2F4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5" y="1959022"/>
            <a:ext cx="6491279" cy="4902902"/>
          </a:xfr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06E6FF5-FC35-4353-A684-A8F163C21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673" y="2511009"/>
            <a:ext cx="4619861" cy="33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4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/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Project Description</a:t>
            </a:r>
          </a:p>
          <a:p>
            <a:r>
              <a:rPr lang="en-US"/>
              <a:t>Project Methodology</a:t>
            </a:r>
          </a:p>
          <a:p>
            <a:r>
              <a:rPr lang="en-US">
                <a:ea typeface="+mn-lt"/>
                <a:cs typeface="+mn-lt"/>
              </a:rPr>
              <a:t>Performed Data </a:t>
            </a:r>
            <a:r>
              <a:rPr lang="en-US"/>
              <a:t>Preprocessing</a:t>
            </a:r>
          </a:p>
          <a:p>
            <a:r>
              <a:rPr lang="en-US">
                <a:ea typeface="+mn-lt"/>
                <a:cs typeface="+mn-lt"/>
              </a:rPr>
              <a:t>Process details</a:t>
            </a:r>
            <a:endParaRPr lang="en-US"/>
          </a:p>
          <a:p>
            <a:r>
              <a:rPr lang="en-US"/>
              <a:t>Conclusion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Summary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 EDA, we performed data preprocessing, obtained effective association rules through calculation, and successfully performed cluster analysis using K-means. In the topic classification model, HDP is more intelligent in determining the number of clusters and generating high-frequency words (it can hide meaningless high-frequency words. For example, the results of LDA and LSI have a large proportion of the names of some countries. And the HDP results will hide these and give more meaningful results.) In general, our project has reached our expected results.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C18694-F55B-41C0-ABF3-C1D971F99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E46CA8-7278-4BA3-AACE-235B5B3B5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643467"/>
            <a:ext cx="10905066" cy="1981878"/>
          </a:xfrm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7200">
                <a:ea typeface="+mj-lt"/>
                <a:cs typeface="+mj-lt"/>
              </a:rPr>
              <a:t>Thank You for Your Time</a:t>
            </a:r>
            <a:endParaRPr lang="en-US" sz="7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1703" y="2875750"/>
            <a:ext cx="9648594" cy="2503751"/>
          </a:xfrm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>
                <a:ea typeface="+mn-lt"/>
                <a:cs typeface="+mn-lt"/>
              </a:rPr>
              <a:t>work cited</a:t>
            </a:r>
            <a:endParaRPr lang="en-US"/>
          </a:p>
          <a:p>
            <a:pPr marL="285750" indent="-285750" algn="l">
              <a:buChar char="•"/>
            </a:pPr>
            <a:r>
              <a:rPr lang="en-US" sz="1600">
                <a:ea typeface="+mn-lt"/>
                <a:cs typeface="+mn-lt"/>
              </a:rPr>
              <a:t>https://www.kaggle.com/faressayah/text-analysis-topic-modelling-with-spacy-gensim</a:t>
            </a:r>
            <a:endParaRPr lang="en-US" sz="1600"/>
          </a:p>
          <a:p>
            <a:pPr algn="l"/>
            <a:endParaRPr lang="en-US" sz="1600"/>
          </a:p>
          <a:p>
            <a:pPr marL="285750" indent="-285750" algn="l"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8909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Background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dirty="0">
                <a:ea typeface="+mn-lt"/>
                <a:cs typeface="+mn-lt"/>
              </a:rPr>
              <a:t>Natural Language Processing is a common technique nowadays. We usually think of it as a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supervised</a:t>
            </a:r>
            <a:r>
              <a:rPr lang="en-US" dirty="0">
                <a:ea typeface="+mn-lt"/>
                <a:cs typeface="+mn-lt"/>
              </a:rPr>
              <a:t> learning system with a labeled training set. </a:t>
            </a:r>
            <a:endParaRPr lang="en-US" dirty="0"/>
          </a:p>
          <a:p>
            <a:pPr marL="342900" indent="-342900"/>
            <a:r>
              <a:rPr lang="en-US" dirty="0">
                <a:ea typeface="+mn-lt"/>
                <a:cs typeface="+mn-lt"/>
              </a:rPr>
              <a:t>With the idea of doing something different, in this project we try to use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unsupervised</a:t>
            </a:r>
            <a:r>
              <a:rPr lang="en-US" dirty="0">
                <a:ea typeface="+mn-lt"/>
                <a:cs typeface="+mn-lt"/>
              </a:rPr>
              <a:t> learning methods to do topic modeling. 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>
                <a:ea typeface="+mn-lt"/>
                <a:cs typeface="+mn-lt"/>
              </a:rPr>
              <a:t>Description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5632092" cy="3359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Using </a:t>
            </a:r>
            <a:r>
              <a:rPr lang="en-US" dirty="0" err="1">
                <a:ea typeface="+mn-lt"/>
                <a:cs typeface="+mn-lt"/>
              </a:rPr>
              <a:t>spaCy</a:t>
            </a:r>
            <a:r>
              <a:rPr lang="en-US" dirty="0">
                <a:ea typeface="+mn-lt"/>
                <a:cs typeface="+mn-lt"/>
              </a:rPr>
              <a:t> to clean up text data</a:t>
            </a: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Apriori</a:t>
            </a:r>
            <a:r>
              <a:rPr lang="en-US" dirty="0"/>
              <a:t> to build Association Rules</a:t>
            </a:r>
          </a:p>
          <a:p>
            <a:r>
              <a:rPr lang="en-US" dirty="0"/>
              <a:t>Using </a:t>
            </a:r>
            <a:r>
              <a:rPr lang="en-US" dirty="0" err="1"/>
              <a:t>kmeans</a:t>
            </a:r>
            <a:r>
              <a:rPr lang="en-US" dirty="0"/>
              <a:t> to do Clustering Analysis</a:t>
            </a:r>
          </a:p>
          <a:p>
            <a:r>
              <a:rPr lang="en-US" dirty="0"/>
              <a:t>Building Latent Semantic Indexing model</a:t>
            </a:r>
          </a:p>
          <a:p>
            <a:r>
              <a:rPr lang="en-US" dirty="0"/>
              <a:t>Building Hierarchical Dirichlet Process model</a:t>
            </a:r>
          </a:p>
          <a:p>
            <a:r>
              <a:rPr lang="en-US" dirty="0"/>
              <a:t>Building Latent Dirichlet Allocation model</a:t>
            </a:r>
          </a:p>
          <a:p>
            <a:pPr marL="0" indent="0">
              <a:buNone/>
            </a:pPr>
            <a:endParaRPr lang="en-US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Procedure</a:t>
            </a:r>
            <a:r>
              <a:rPr lang="en-US">
                <a:ea typeface="+mj-lt"/>
                <a:cs typeface="+mj-lt"/>
              </a:rPr>
              <a:t>/Methodology</a:t>
            </a:r>
            <a:endParaRPr lang="en-US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41489"/>
            <a:ext cx="9613861" cy="37947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Two languages used, R and python. And used the following packages (not limited to)spacy, </a:t>
            </a:r>
            <a:r>
              <a:rPr lang="en-US" dirty="0" err="1">
                <a:ea typeface="+mn-lt"/>
                <a:cs typeface="+mn-lt"/>
              </a:rPr>
              <a:t>gensim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matplotlib.pyplot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sklearn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keras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nltk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arules</a:t>
            </a:r>
            <a:r>
              <a:rPr lang="en-US" dirty="0">
                <a:ea typeface="+mn-lt"/>
                <a:cs typeface="+mn-lt"/>
              </a:rPr>
              <a:t>(R)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Performed data preprocessing, calculated K-means, searched for association rules, and performed modeling of LSI, HDP, and LDA</a:t>
            </a:r>
            <a:endParaRPr lang="en-US" dirty="0"/>
          </a:p>
          <a:p>
            <a:r>
              <a:rPr lang="en-US" dirty="0"/>
              <a:t>LSI - </a:t>
            </a:r>
            <a:r>
              <a:rPr lang="en-US" dirty="0">
                <a:ea typeface="+mn-lt"/>
                <a:cs typeface="+mn-lt"/>
              </a:rPr>
              <a:t>Implements fast truncated SVD (Singular Value Decomposition). The SVD decomposition can be updated with new observations at any time, for an online, incremental, memory-efficient training</a:t>
            </a:r>
          </a:p>
          <a:p>
            <a:r>
              <a:rPr lang="en-US" dirty="0"/>
              <a:t>HDP - </a:t>
            </a:r>
            <a:r>
              <a:rPr lang="en-US" dirty="0">
                <a:ea typeface="+mn-lt"/>
                <a:cs typeface="+mn-lt"/>
              </a:rPr>
              <a:t> A nonparametric Bayesian approach to clustering grouped data. It uses a Dirichlet process for each group of data, with the Dirichlet processes for all groups sharing a base distribution which is itself drawn from a Dirichlet process</a:t>
            </a:r>
          </a:p>
          <a:p>
            <a:r>
              <a:rPr lang="en-US" dirty="0"/>
              <a:t>LDA - A</a:t>
            </a:r>
            <a:r>
              <a:rPr lang="en-US" dirty="0">
                <a:ea typeface="+mn-lt"/>
                <a:cs typeface="+mn-lt"/>
              </a:rPr>
              <a:t> generative statistical model that allows sets of observations to be explained by unobserved groups that explain why some parts of the data are similar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9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Performed Data </a:t>
            </a:r>
            <a:r>
              <a:rPr lang="en-US"/>
              <a:t>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005D2-176B-4F6E-9A7A-FF800DBCF938}"/>
              </a:ext>
            </a:extLst>
          </p:cNvPr>
          <p:cNvSpPr txBox="1"/>
          <p:nvPr/>
        </p:nvSpPr>
        <p:spPr>
          <a:xfrm>
            <a:off x="777631" y="2497015"/>
            <a:ext cx="31535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Data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C2FD5-EFD8-46FE-9106-41C61701F114}"/>
              </a:ext>
            </a:extLst>
          </p:cNvPr>
          <p:cNvSpPr txBox="1"/>
          <p:nvPr/>
        </p:nvSpPr>
        <p:spPr>
          <a:xfrm>
            <a:off x="5111505" y="249335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Before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D0777-63A4-479F-A022-310A8A2D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56" y="2919959"/>
            <a:ext cx="3752493" cy="4289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Lee Background Corpus</a:t>
            </a:r>
            <a:r>
              <a:rPr lang="en-US" sz="2200" dirty="0">
                <a:ea typeface="+mn-lt"/>
                <a:cs typeface="+mn-lt"/>
              </a:rPr>
              <a:t>. The text corpus evaluated by human judges contained 50 documents selected from the Australian Broadcasting Corporation’s news mail service, which provides text e-mails of headline stories. The documents varied in length from 51 to 126 words and covered several broad topics. </a:t>
            </a:r>
            <a:endParaRPr lang="en-US" sz="2200" dirty="0"/>
          </a:p>
        </p:txBody>
      </p:sp>
      <p:pic>
        <p:nvPicPr>
          <p:cNvPr id="9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803BA38C-9FBC-4615-91F4-530C9E80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83" y="3019378"/>
            <a:ext cx="3124199" cy="2408309"/>
          </a:xfrm>
          <a:prstGeom prst="rect">
            <a:avLst/>
          </a:prstGeom>
        </p:spPr>
      </p:pic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0B57B8D-9F8D-4007-976F-E6E018731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364" y="3017842"/>
            <a:ext cx="4081584" cy="2411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6C331C-2B24-4669-BD82-FFEED7D3D2A7}"/>
              </a:ext>
            </a:extLst>
          </p:cNvPr>
          <p:cNvSpPr txBox="1"/>
          <p:nvPr/>
        </p:nvSpPr>
        <p:spPr>
          <a:xfrm>
            <a:off x="9130323" y="249701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After </a:t>
            </a:r>
          </a:p>
        </p:txBody>
      </p:sp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Association rules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Association rules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78" y="2297459"/>
            <a:ext cx="4472327" cy="693135"/>
          </a:xfrm>
        </p:spPr>
        <p:txBody>
          <a:bodyPr/>
          <a:lstStyle/>
          <a:p>
            <a:r>
              <a:rPr lang="en-US" b="0">
                <a:ea typeface="+mn-lt"/>
                <a:cs typeface="+mn-lt"/>
              </a:rPr>
              <a:t>Preparatory data work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8656" y="2297459"/>
            <a:ext cx="4474028" cy="692076"/>
          </a:xfrm>
        </p:spPr>
        <p:txBody>
          <a:bodyPr/>
          <a:lstStyle/>
          <a:p>
            <a:r>
              <a:rPr lang="en-US" b="0"/>
              <a:t>Association rules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E66768A-6D2E-4FD2-9BFB-329EAB78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3" y="3100237"/>
            <a:ext cx="3844479" cy="2415474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9F83D93F-FDE0-4AF6-9F01-0440130D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63" y="3094212"/>
            <a:ext cx="7503276" cy="23740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C9B174-9FFA-4A43-B38D-21BC9E7A375C}"/>
              </a:ext>
            </a:extLst>
          </p:cNvPr>
          <p:cNvSpPr txBox="1"/>
          <p:nvPr/>
        </p:nvSpPr>
        <p:spPr>
          <a:xfrm>
            <a:off x="320919" y="5925372"/>
            <a:ext cx="115128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According to the results, September with 11</a:t>
            </a:r>
            <a:r>
              <a:rPr lang="en-US" baseline="30000" dirty="0">
                <a:ea typeface="+mn-lt"/>
                <a:cs typeface="+mn-lt"/>
              </a:rPr>
              <a:t>th</a:t>
            </a:r>
            <a:r>
              <a:rPr lang="en-US" dirty="0">
                <a:ea typeface="+mn-lt"/>
                <a:cs typeface="+mn-lt"/>
              </a:rPr>
              <a:t> and (new, south) with </a:t>
            </a:r>
            <a:r>
              <a:rPr lang="en-US" dirty="0" err="1">
                <a:ea typeface="+mn-lt"/>
                <a:cs typeface="+mn-lt"/>
              </a:rPr>
              <a:t>wales</a:t>
            </a:r>
            <a:r>
              <a:rPr lang="en-US" dirty="0">
                <a:ea typeface="+mn-lt"/>
                <a:cs typeface="+mn-lt"/>
              </a:rPr>
              <a:t> are likely to appear at the same time --- are reasonable.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Clustering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K-means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5172" y="1841775"/>
            <a:ext cx="4472327" cy="497751"/>
          </a:xfrm>
        </p:spPr>
        <p:txBody>
          <a:bodyPr>
            <a:normAutofit lnSpcReduction="10000"/>
          </a:bodyPr>
          <a:lstStyle/>
          <a:p>
            <a:r>
              <a:rPr lang="en-US" sz="1800" b="0">
                <a:ea typeface="+mn-lt"/>
                <a:cs typeface="+mn-lt"/>
              </a:rPr>
              <a:t>K-means on the raw data</a:t>
            </a:r>
            <a:r>
              <a:rPr lang="en-US" sz="1800"/>
              <a:t>	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5F0E4B35-2763-4C8F-92CE-8F5B0024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9" y="2508450"/>
            <a:ext cx="6018474" cy="457190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F695C81-3DB1-478D-8F10-88FF5E4F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0" y="3424940"/>
            <a:ext cx="6358368" cy="324855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AD964B-4974-4C57-BFF3-9B61CC8E0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06633" y="2208582"/>
            <a:ext cx="4161412" cy="1128188"/>
          </a:xfrm>
        </p:spPr>
        <p:txBody>
          <a:bodyPr>
            <a:normAutofit lnSpcReduction="10000"/>
          </a:bodyPr>
          <a:lstStyle/>
          <a:p>
            <a:r>
              <a:rPr lang="en-US" sz="1600" b="0">
                <a:ea typeface="+mn-lt"/>
                <a:cs typeface="+mn-lt"/>
              </a:rPr>
              <a:t>The original data is transferred to a 22245*2-dimensional array list, and then we use </a:t>
            </a:r>
            <a:r>
              <a:rPr lang="en-US" sz="1600" b="0" err="1">
                <a:ea typeface="+mn-lt"/>
                <a:cs typeface="+mn-lt"/>
              </a:rPr>
              <a:t>MinMax</a:t>
            </a:r>
            <a:r>
              <a:rPr lang="en-US" sz="1600" b="0">
                <a:ea typeface="+mn-lt"/>
                <a:cs typeface="+mn-lt"/>
              </a:rPr>
              <a:t> to normalize it. The Silhouette Score and CH Index Evaluation of the Best Number of Clusters</a:t>
            </a:r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677FF9-2DF6-40FA-8E1F-C082A08712A9}"/>
              </a:ext>
            </a:extLst>
          </p:cNvPr>
          <p:cNvSpPr txBox="1"/>
          <p:nvPr/>
        </p:nvSpPr>
        <p:spPr>
          <a:xfrm>
            <a:off x="367323" y="3063631"/>
            <a:ext cx="37494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K-means on the </a:t>
            </a:r>
            <a:r>
              <a:rPr lang="en-US">
                <a:ea typeface="+mn-lt"/>
                <a:cs typeface="+mn-lt"/>
              </a:rPr>
              <a:t>cleaned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6647F-3973-4686-A0E7-0D35D611C1BE}"/>
              </a:ext>
            </a:extLst>
          </p:cNvPr>
          <p:cNvSpPr txBox="1"/>
          <p:nvPr/>
        </p:nvSpPr>
        <p:spPr>
          <a:xfrm>
            <a:off x="7636553" y="3548222"/>
            <a:ext cx="41306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Based on the Silhouette Scores above, we classify the corpus data into two clusters using</a:t>
            </a:r>
            <a:endParaRPr 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1A709-6AFF-47B9-9BDC-FAFC30EE6FBC}"/>
              </a:ext>
            </a:extLst>
          </p:cNvPr>
          <p:cNvSpPr txBox="1"/>
          <p:nvPr/>
        </p:nvSpPr>
        <p:spPr>
          <a:xfrm>
            <a:off x="7680813" y="4750045"/>
            <a:ext cx="413042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+mn-lt"/>
                <a:cs typeface="+mn-lt"/>
              </a:rPr>
              <a:t>The original raw data is spat into two clusters and it will be harnessed as a baseline function to be compared with the final evaluation after LDA and LSA in topic modeling.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98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1141</Words>
  <Application>Microsoft Macintosh PowerPoint</Application>
  <PresentationFormat>宽屏</PresentationFormat>
  <Paragraphs>106</Paragraphs>
  <Slides>22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Trebuchet MS</vt:lpstr>
      <vt:lpstr>Berlin</vt:lpstr>
      <vt:lpstr>1_Berlin</vt:lpstr>
      <vt:lpstr>2_Berlin</vt:lpstr>
      <vt:lpstr>3_Berlin</vt:lpstr>
      <vt:lpstr>Unsupervised Word-level Association and Text Clustering</vt:lpstr>
      <vt:lpstr>Agenda / Topics</vt:lpstr>
      <vt:lpstr>Project Description</vt:lpstr>
      <vt:lpstr>Procedure/Methodology</vt:lpstr>
      <vt:lpstr>Performed Data Preprocessing</vt:lpstr>
      <vt:lpstr>Association rules</vt:lpstr>
      <vt:lpstr>Association rules</vt:lpstr>
      <vt:lpstr>Clustering Analysis</vt:lpstr>
      <vt:lpstr>K-means</vt:lpstr>
      <vt:lpstr>Data modeling</vt:lpstr>
      <vt:lpstr>LSI – Latent Semantic Indexing</vt:lpstr>
      <vt:lpstr>LSI – Latent Semantic Indexing</vt:lpstr>
      <vt:lpstr>LDA – Latent Dirichlet Allocation </vt:lpstr>
      <vt:lpstr>LDA – Latent Dirichlet Allocation </vt:lpstr>
      <vt:lpstr>LDA – Latent Dirichlet Allocation </vt:lpstr>
      <vt:lpstr>LDA – Latent Dirichlet Allocation </vt:lpstr>
      <vt:lpstr>LDA – Latent Dirichlet Allocation </vt:lpstr>
      <vt:lpstr>HDP – Hierarchical Dirichlet Process</vt:lpstr>
      <vt:lpstr>HDP – Hierarchical Dirichlet Process</vt:lpstr>
      <vt:lpstr>Project Summary</vt:lpstr>
      <vt:lpstr>Conclusion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Student</cp:lastModifiedBy>
  <cp:revision>83</cp:revision>
  <dcterms:created xsi:type="dcterms:W3CDTF">2021-12-02T21:39:59Z</dcterms:created>
  <dcterms:modified xsi:type="dcterms:W3CDTF">2021-12-06T22:59:27Z</dcterms:modified>
</cp:coreProperties>
</file>